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2" r:id="rId6"/>
    <p:sldId id="261"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2" d="100"/>
          <a:sy n="112" d="100"/>
        </p:scale>
        <p:origin x="-142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53" name="Group 52"/>
          <p:cNvGrpSpPr/>
          <p:nvPr/>
        </p:nvGrpSpPr>
        <p:grpSpPr>
          <a:xfrm>
            <a:off x="103644" y="1997845"/>
            <a:ext cx="9264100" cy="3669157"/>
            <a:chOff x="103644" y="1997845"/>
            <a:chExt cx="9264100" cy="3669157"/>
          </a:xfrm>
        </p:grpSpPr>
        <p:sp>
          <p:nvSpPr>
            <p:cNvPr id="21" name="Freeform 20"/>
            <p:cNvSpPr/>
            <p:nvPr/>
          </p:nvSpPr>
          <p:spPr>
            <a:xfrm rot="15669120">
              <a:off x="3703491" y="-842257"/>
              <a:ext cx="2064406"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Freeform 22"/>
            <p:cNvSpPr/>
            <p:nvPr/>
          </p:nvSpPr>
          <p:spPr>
            <a:xfrm rot="15660000">
              <a:off x="5179560" y="157915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Freeform 25"/>
            <p:cNvSpPr/>
            <p:nvPr/>
          </p:nvSpPr>
          <p:spPr>
            <a:xfrm rot="15660000">
              <a:off x="6127955" y="-68851"/>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61128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278516"/>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Freeform 44"/>
            <p:cNvSpPr/>
            <p:nvPr/>
          </p:nvSpPr>
          <p:spPr>
            <a:xfrm rot="15660000">
              <a:off x="7468755" y="1178808"/>
              <a:ext cx="536285" cy="2936001"/>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0708" y="-641833"/>
            <a:ext cx="985797" cy="604813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30" name="Group 29"/>
          <p:cNvGrpSpPr/>
          <p:nvPr/>
        </p:nvGrpSpPr>
        <p:grpSpPr>
          <a:xfrm>
            <a:off x="787878" y="-970104"/>
            <a:ext cx="5636587" cy="2701922"/>
            <a:chOff x="787878" y="-970104"/>
            <a:chExt cx="5636587" cy="2701922"/>
          </a:xfrm>
        </p:grpSpPr>
        <p:sp>
          <p:nvSpPr>
            <p:cNvPr id="37" name="Oval 36"/>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2" name="Oval 41"/>
            <p:cNvSpPr/>
            <p:nvPr userDrawn="1"/>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1" name="Oval 40"/>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Pie 33"/>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8" name="Arc 37"/>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6" name="Pie 45"/>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Arc 46"/>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9" name="Oval 48"/>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0" name="Arc 39"/>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0" name="Oval 49"/>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1" name="Oval 50"/>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2"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rot="21042312">
            <a:off x="1022823" y="2961459"/>
            <a:ext cx="7551601" cy="1612607"/>
          </a:xfrm>
        </p:spPr>
        <p:txBody>
          <a:bodyPr anchor="b" anchorCtr="0">
            <a:noAutofit/>
          </a:bodyPr>
          <a:lstStyle>
            <a:lvl1pPr algn="l">
              <a:defRPr sz="4600">
                <a:solidFill>
                  <a:schemeClr val="bg1"/>
                </a:solidFill>
              </a:defRPr>
            </a:lvl1pPr>
          </a:lstStyle>
          <a:p>
            <a:r>
              <a:rPr lang="ru-RU" smtClean="0"/>
              <a:t>Образец заголовка</a:t>
            </a:r>
            <a:endParaRPr/>
          </a:p>
        </p:txBody>
      </p:sp>
      <p:sp>
        <p:nvSpPr>
          <p:cNvPr id="3" name="Subtitle 2"/>
          <p:cNvSpPr>
            <a:spLocks noGrp="1"/>
          </p:cNvSpPr>
          <p:nvPr>
            <p:ph type="subTitle" idx="1"/>
          </p:nvPr>
        </p:nvSpPr>
        <p:spPr>
          <a:xfrm rot="21060000">
            <a:off x="2550459" y="4704801"/>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8F1B69E8-23E9-4C1F-AA2B-3C5BA6EDBEAE}" type="datetimeFigureOut">
              <a:rPr lang="en-US" smtClean="0"/>
              <a:t>02.04.15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ru-RU" smtClean="0"/>
              <a:t>Образец заголовка</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Чтобы добавить рисунок, перетащите его на заполнитель или щелкните значок</a:t>
            </a:r>
            <a:endParaRPr/>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spcAft>
                <a:spcPts val="10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Рисунок над подписью">
    <p:spTree>
      <p:nvGrpSpPr>
        <p:cNvPr id="1" name=""/>
        <p:cNvGrpSpPr/>
        <p:nvPr/>
      </p:nvGrpSpPr>
      <p:grpSpPr>
        <a:xfrm>
          <a:off x="0" y="0"/>
          <a:ext cx="0" cy="0"/>
          <a:chOff x="0" y="0"/>
          <a:chExt cx="0" cy="0"/>
        </a:xfrm>
      </p:grpSpPr>
      <p:grpSp>
        <p:nvGrpSpPr>
          <p:cNvPr id="34" name="Group 33"/>
          <p:cNvGrpSpPr/>
          <p:nvPr/>
        </p:nvGrpSpPr>
        <p:grpSpPr>
          <a:xfrm>
            <a:off x="9144" y="3810000"/>
            <a:ext cx="9125712" cy="3035300"/>
            <a:chOff x="9144" y="3810000"/>
            <a:chExt cx="9125712" cy="3035300"/>
          </a:xfrm>
        </p:grpSpPr>
        <p:sp>
          <p:nvSpPr>
            <p:cNvPr id="35"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8F1B69E8-23E9-4C1F-AA2B-3C5BA6EDBEAE}" type="datetimeFigureOut">
              <a:rPr lang="en-US" smtClean="0"/>
              <a:t>02.04.15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Чтобы добавить рисунок, перетащите его на заполнитель или щелкните значок</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0"/>
              </a:spcBef>
              <a:spcAft>
                <a:spcPts val="3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ru-RU" smtClean="0"/>
              <a:t>Образец заголовка</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2 рисунка над подписью">
    <p:spTree>
      <p:nvGrpSpPr>
        <p:cNvPr id="1" name=""/>
        <p:cNvGrpSpPr/>
        <p:nvPr/>
      </p:nvGrpSpPr>
      <p:grpSpPr>
        <a:xfrm>
          <a:off x="0" y="0"/>
          <a:ext cx="0" cy="0"/>
          <a:chOff x="0" y="0"/>
          <a:chExt cx="0" cy="0"/>
        </a:xfrm>
      </p:grpSpPr>
      <p:grpSp>
        <p:nvGrpSpPr>
          <p:cNvPr id="36" name="Group 35"/>
          <p:cNvGrpSpPr/>
          <p:nvPr/>
        </p:nvGrpSpPr>
        <p:grpSpPr>
          <a:xfrm>
            <a:off x="9144" y="3810000"/>
            <a:ext cx="9125712" cy="3035300"/>
            <a:chOff x="9144" y="3810000"/>
            <a:chExt cx="9125712" cy="3035300"/>
          </a:xfrm>
        </p:grpSpPr>
        <p:sp>
          <p:nvSpPr>
            <p:cNvPr id="33" name="Rectangle 32"/>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5" name="Straight Connector 34"/>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8F1B69E8-23E9-4C1F-AA2B-3C5BA6EDBEAE}" type="datetimeFigureOut">
              <a:rPr lang="en-US" smtClean="0"/>
              <a:t>02.04.15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Чтобы добавить рисунок, перетащите его на заполнитель или щелкните значок</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0"/>
              </a:spcBef>
              <a:spcAft>
                <a:spcPts val="3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ru-RU" smtClean="0"/>
              <a:t>Образец заголовка</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Чтобы добавить рисунок, перетащите его на заполнитель или щелкните значок</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 текст">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ru-RU" smtClean="0"/>
              <a:t>Образец заголовка</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a:p>
        </p:txBody>
      </p:sp>
      <p:sp>
        <p:nvSpPr>
          <p:cNvPr id="4" name="Date Placeholder 3"/>
          <p:cNvSpPr>
            <a:spLocks noGrp="1"/>
          </p:cNvSpPr>
          <p:nvPr>
            <p:ph type="dt" sz="half" idx="10"/>
          </p:nvPr>
        </p:nvSpPr>
        <p:spPr/>
        <p:txBody>
          <a:bodyPr/>
          <a:lstStyle/>
          <a:p>
            <a:fld id="{8F1B69E8-23E9-4C1F-AA2B-3C5BA6EDBEAE}" type="datetimeFigureOut">
              <a:rPr lang="en-US" smtClean="0"/>
              <a:t>02.04.15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Вертик. загол. и текст">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ru-RU" smtClean="0"/>
              <a:t>Образец заголовка</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lvl5pP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a:p>
        </p:txBody>
      </p:sp>
      <p:sp>
        <p:nvSpPr>
          <p:cNvPr id="4" name="Date Placeholder 3"/>
          <p:cNvSpPr>
            <a:spLocks noGrp="1"/>
          </p:cNvSpPr>
          <p:nvPr>
            <p:ph type="dt" sz="half" idx="10"/>
          </p:nvPr>
        </p:nvSpPr>
        <p:spPr/>
        <p:txBody>
          <a:bodyPr/>
          <a:lstStyle/>
          <a:p>
            <a:fld id="{8F1B69E8-23E9-4C1F-AA2B-3C5BA6EDBEAE}" type="datetimeFigureOut">
              <a:rPr lang="en-US" smtClean="0"/>
              <a:t>02.04.15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ru-RU" smtClean="0"/>
              <a:t>Образец заголовка</a:t>
            </a:r>
            <a:endParaRPr/>
          </a:p>
        </p:txBody>
      </p:sp>
      <p:sp>
        <p:nvSpPr>
          <p:cNvPr id="3" name="Content Placeholder 2"/>
          <p:cNvSpPr>
            <a:spLocks noGrp="1"/>
          </p:cNvSpPr>
          <p:nvPr>
            <p:ph idx="1"/>
          </p:nvPr>
        </p:nvSpPr>
        <p:spPr/>
        <p:txBody>
          <a:bodyPr/>
          <a:lstStyle>
            <a:lvl5pP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a:p>
        </p:txBody>
      </p:sp>
      <p:sp>
        <p:nvSpPr>
          <p:cNvPr id="4" name="Date Placeholder 3"/>
          <p:cNvSpPr>
            <a:spLocks noGrp="1"/>
          </p:cNvSpPr>
          <p:nvPr>
            <p:ph type="dt" sz="half" idx="10"/>
          </p:nvPr>
        </p:nvSpPr>
        <p:spPr/>
        <p:txBody>
          <a:bodyPr/>
          <a:lstStyle/>
          <a:p>
            <a:fld id="{8F1B69E8-23E9-4C1F-AA2B-3C5BA6EDBEAE}" type="datetimeFigureOut">
              <a:rPr lang="en-US" smtClean="0"/>
              <a:t>02.04.15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Титульный слайд с рисунком">
    <p:spTree>
      <p:nvGrpSpPr>
        <p:cNvPr id="1" name=""/>
        <p:cNvGrpSpPr/>
        <p:nvPr/>
      </p:nvGrpSpPr>
      <p:grpSpPr>
        <a:xfrm>
          <a:off x="0" y="0"/>
          <a:ext cx="0" cy="0"/>
          <a:chOff x="0" y="0"/>
          <a:chExt cx="0" cy="0"/>
        </a:xfrm>
      </p:grpSpPr>
      <p:sp>
        <p:nvSpPr>
          <p:cNvPr id="34" name="Freeform 33"/>
          <p:cNvSpPr/>
          <p:nvPr/>
        </p:nvSpPr>
        <p:spPr>
          <a:xfrm rot="15660000">
            <a:off x="5179560" y="183749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27" name="Group 26"/>
          <p:cNvGrpSpPr/>
          <p:nvPr/>
        </p:nvGrpSpPr>
        <p:grpSpPr>
          <a:xfrm>
            <a:off x="787878" y="-970104"/>
            <a:ext cx="5636587" cy="2701922"/>
            <a:chOff x="787878" y="-970104"/>
            <a:chExt cx="5636587" cy="2701922"/>
          </a:xfrm>
        </p:grpSpPr>
        <p:sp>
          <p:nvSpPr>
            <p:cNvPr id="31" name="Oval 30"/>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5" name="Pie 34"/>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Arc 42"/>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Pie 43"/>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Arc 44"/>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3" name="Oval 52"/>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4" name="Oval 53"/>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5" name="Arc 54"/>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6" name="Oval 55"/>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7" name="Oval 56"/>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Freeform 25"/>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Freeform 28"/>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ctrTitle"/>
          </p:nvPr>
        </p:nvSpPr>
        <p:spPr>
          <a:xfrm rot="21042312">
            <a:off x="1248863" y="3564661"/>
            <a:ext cx="7324068" cy="1612607"/>
          </a:xfrm>
        </p:spPr>
        <p:txBody>
          <a:bodyPr anchor="b" anchorCtr="0">
            <a:noAutofit/>
          </a:bodyPr>
          <a:lstStyle>
            <a:lvl1pPr algn="l">
              <a:defRPr sz="4600">
                <a:solidFill>
                  <a:schemeClr val="bg1"/>
                </a:solidFill>
              </a:defRPr>
            </a:lvl1pPr>
          </a:lstStyle>
          <a:p>
            <a:r>
              <a:rPr lang="ru-RU" smtClean="0"/>
              <a:t>Образец заголовка</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Чтобы добавить рисунок, перетащите его на заполнитель или щелкните значок</a:t>
            </a:r>
            <a:endParaRPr/>
          </a:p>
        </p:txBody>
      </p:sp>
      <p:sp>
        <p:nvSpPr>
          <p:cNvPr id="58"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Subtitle 2"/>
          <p:cNvSpPr>
            <a:spLocks noGrp="1"/>
          </p:cNvSpPr>
          <p:nvPr>
            <p:ph type="subTitle" idx="1"/>
          </p:nvPr>
        </p:nvSpPr>
        <p:spPr>
          <a:xfrm rot="21060000">
            <a:off x="2550459" y="4990824"/>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2"/>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grpSp>
        <p:nvGrpSpPr>
          <p:cNvPr id="33" name="Group 32"/>
          <p:cNvGrpSpPr/>
          <p:nvPr/>
        </p:nvGrpSpPr>
        <p:grpSpPr>
          <a:xfrm>
            <a:off x="2786799" y="-981635"/>
            <a:ext cx="4391155" cy="2734235"/>
            <a:chOff x="2786799" y="-981635"/>
            <a:chExt cx="4391155" cy="2734235"/>
          </a:xfrm>
        </p:grpSpPr>
        <p:sp>
          <p:nvSpPr>
            <p:cNvPr id="17" name="Oval 16"/>
            <p:cNvSpPr/>
            <p:nvPr/>
          </p:nvSpPr>
          <p:spPr>
            <a:xfrm>
              <a:off x="4495800" y="1143000"/>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31" name="Group 30"/>
            <p:cNvGrpSpPr/>
            <p:nvPr/>
          </p:nvGrpSpPr>
          <p:grpSpPr>
            <a:xfrm flipH="1">
              <a:off x="2913529" y="-726141"/>
              <a:ext cx="1671367" cy="1685976"/>
              <a:chOff x="7015433" y="-737502"/>
              <a:chExt cx="1671367" cy="1685976"/>
            </a:xfrm>
          </p:grpSpPr>
          <p:sp>
            <p:nvSpPr>
              <p:cNvPr id="24" name="Arc 23"/>
              <p:cNvSpPr/>
              <p:nvPr/>
            </p:nvSpPr>
            <p:spPr>
              <a:xfrm rot="6387309">
                <a:off x="7124585" y="-846654"/>
                <a:ext cx="1453063" cy="1671367"/>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p:nvSpPr>
            <p:spPr>
              <a:xfrm>
                <a:off x="7624910" y="3048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7062935" y="145351"/>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nvGrpSpPr>
            <p:cNvPr id="30" name="Group 29"/>
            <p:cNvGrpSpPr/>
            <p:nvPr/>
          </p:nvGrpSpPr>
          <p:grpSpPr>
            <a:xfrm>
              <a:off x="3352800" y="-981635"/>
              <a:ext cx="3825154" cy="2064221"/>
              <a:chOff x="3441115" y="-977153"/>
              <a:chExt cx="4194039" cy="2064221"/>
            </a:xfrm>
          </p:grpSpPr>
          <p:sp>
            <p:nvSpPr>
              <p:cNvPr id="20" name="Pie 19"/>
              <p:cNvSpPr/>
              <p:nvPr/>
            </p:nvSpPr>
            <p:spPr>
              <a:xfrm>
                <a:off x="3481535" y="-772181"/>
                <a:ext cx="3505316" cy="1521076"/>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4607455" y="134134"/>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Arc 21"/>
              <p:cNvSpPr/>
              <p:nvPr/>
            </p:nvSpPr>
            <p:spPr>
              <a:xfrm rot="12469977">
                <a:off x="3441115" y="-185498"/>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Arc 26"/>
              <p:cNvSpPr/>
              <p:nvPr/>
            </p:nvSpPr>
            <p:spPr>
              <a:xfrm rot="6387309">
                <a:off x="5658551" y="-1047889"/>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8" name="Oval 27"/>
            <p:cNvSpPr/>
            <p:nvPr/>
          </p:nvSpPr>
          <p:spPr>
            <a:xfrm>
              <a:off x="3063128" y="89647"/>
              <a:ext cx="267260" cy="2672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Chord 31"/>
            <p:cNvSpPr/>
            <p:nvPr/>
          </p:nvSpPr>
          <p:spPr>
            <a:xfrm rot="17618442">
              <a:off x="2809659" y="-85690"/>
              <a:ext cx="182880" cy="228600"/>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ru-RU" smtClean="0"/>
              <a:t>Образец заголовка</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ru-RU" smtClean="0"/>
              <a:t>Образец заголовка</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a:p>
        </p:txBody>
      </p:sp>
      <p:sp>
        <p:nvSpPr>
          <p:cNvPr id="5" name="Date Placeholder 4"/>
          <p:cNvSpPr>
            <a:spLocks noGrp="1"/>
          </p:cNvSpPr>
          <p:nvPr>
            <p:ph type="dt" sz="half" idx="10"/>
          </p:nvPr>
        </p:nvSpPr>
        <p:spPr/>
        <p:txBody>
          <a:bodyPr/>
          <a:lstStyle/>
          <a:p>
            <a:fld id="{8F1B69E8-23E9-4C1F-AA2B-3C5BA6EDBEAE}" type="datetimeFigureOut">
              <a:rPr lang="en-US" smtClean="0"/>
              <a:t>02.04.15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5" name="Round Same Side Corner Rectangle 34"/>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ru-RU" smtClean="0"/>
              <a:t>Образец заголовка</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12788"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773706"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a:p>
        </p:txBody>
      </p:sp>
      <p:sp>
        <p:nvSpPr>
          <p:cNvPr id="7" name="Date Placeholder 6"/>
          <p:cNvSpPr>
            <a:spLocks noGrp="1"/>
          </p:cNvSpPr>
          <p:nvPr>
            <p:ph type="dt" sz="half" idx="10"/>
          </p:nvPr>
        </p:nvSpPr>
        <p:spPr/>
        <p:txBody>
          <a:bodyPr/>
          <a:lstStyle/>
          <a:p>
            <a:fld id="{8F1B69E8-23E9-4C1F-AA2B-3C5BA6EDBEAE}" type="datetimeFigureOut">
              <a:rPr lang="en-US" smtClean="0"/>
              <a:t>02.04.15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ru-RU" smtClean="0"/>
              <a:t>Образец заголовка</a:t>
            </a:r>
            <a:endParaRPr/>
          </a:p>
        </p:txBody>
      </p:sp>
      <p:sp>
        <p:nvSpPr>
          <p:cNvPr id="3" name="Date Placeholder 2"/>
          <p:cNvSpPr>
            <a:spLocks noGrp="1"/>
          </p:cNvSpPr>
          <p:nvPr>
            <p:ph type="dt" sz="half" idx="10"/>
          </p:nvPr>
        </p:nvSpPr>
        <p:spPr/>
        <p:txBody>
          <a:bodyPr/>
          <a:lstStyle/>
          <a:p>
            <a:fld id="{8F1B69E8-23E9-4C1F-AA2B-3C5BA6EDBEAE}" type="datetimeFigureOut">
              <a:rPr lang="en-US" smtClean="0"/>
              <a:t>02.04.15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1B69E8-23E9-4C1F-AA2B-3C5BA6EDBEAE}" type="datetimeFigureOut">
              <a:rPr lang="en-US" smtClean="0"/>
              <a:t>02.04.15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33"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ru-RU" smtClean="0"/>
              <a:t>Образец заголовка</a:t>
            </a:r>
            <a:endParaRPr/>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a:p>
        </p:txBody>
      </p:sp>
      <p:sp>
        <p:nvSpPr>
          <p:cNvPr id="4" name="Text Placeholder 3"/>
          <p:cNvSpPr>
            <a:spLocks noGrp="1"/>
          </p:cNvSpPr>
          <p:nvPr>
            <p:ph type="body" sz="half" idx="2"/>
          </p:nvPr>
        </p:nvSpPr>
        <p:spPr>
          <a:xfrm>
            <a:off x="533400" y="2850775"/>
            <a:ext cx="3429000" cy="3169025"/>
          </a:xfrm>
        </p:spPr>
        <p:txBody>
          <a:bodyPr>
            <a:normAutofit/>
          </a:bodyPr>
          <a:lstStyle>
            <a:lvl1pPr marL="0" indent="0" algn="ctr">
              <a:spcAft>
                <a:spcPts val="1000"/>
              </a:spcAft>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F1B69E8-23E9-4C1F-AA2B-3C5BA6EDBEAE}" type="datetimeFigureOut">
              <a:rPr lang="en-US" smtClean="0"/>
              <a:t>02.04.15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7"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a:blip r:embed="rId16"/>
          <a:stretch>
            <a:fillRect/>
          </a:stretch>
        </p:blipFill>
        <p:spPr>
          <a:xfrm>
            <a:off x="0" y="0"/>
            <a:ext cx="9144000" cy="6858000"/>
          </a:xfrm>
          <a:prstGeom prst="rect">
            <a:avLst/>
          </a:prstGeom>
        </p:spPr>
      </p:pic>
      <p:grpSp>
        <p:nvGrpSpPr>
          <p:cNvPr id="8" name="Group 7"/>
          <p:cNvGrpSpPr/>
          <p:nvPr/>
        </p:nvGrpSpPr>
        <p:grpSpPr>
          <a:xfrm>
            <a:off x="-573169" y="-607194"/>
            <a:ext cx="7563453" cy="1983277"/>
            <a:chOff x="-573169" y="-607194"/>
            <a:chExt cx="7563453" cy="1983277"/>
          </a:xfrm>
        </p:grpSpPr>
        <p:grpSp>
          <p:nvGrpSpPr>
            <p:cNvPr id="9" name="Group 32"/>
            <p:cNvGrpSpPr/>
            <p:nvPr userDrawn="1"/>
          </p:nvGrpSpPr>
          <p:grpSpPr>
            <a:xfrm>
              <a:off x="-263314" y="-607194"/>
              <a:ext cx="7253598" cy="1983277"/>
              <a:chOff x="-263314" y="-607194"/>
              <a:chExt cx="7253598" cy="1983277"/>
            </a:xfrm>
          </p:grpSpPr>
          <p:sp>
            <p:nvSpPr>
              <p:cNvPr id="11" name="Oval 10"/>
              <p:cNvSpPr/>
              <p:nvPr userDrawn="1"/>
            </p:nvSpPr>
            <p:spPr>
              <a:xfrm rot="4368687">
                <a:off x="2839420" y="-41330"/>
                <a:ext cx="581935" cy="79009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userDrawn="1"/>
            </p:nvSpPr>
            <p:spPr>
              <a:xfrm>
                <a:off x="334576" y="12540"/>
                <a:ext cx="1189424" cy="10121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Arc 12"/>
              <p:cNvSpPr/>
              <p:nvPr userDrawn="1"/>
            </p:nvSpPr>
            <p:spPr>
              <a:xfrm rot="6387309">
                <a:off x="5839613" y="-548177"/>
                <a:ext cx="1106354" cy="1194988"/>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Oval 13"/>
              <p:cNvSpPr/>
              <p:nvPr userDrawn="1"/>
            </p:nvSpPr>
            <p:spPr>
              <a:xfrm>
                <a:off x="5472545" y="62345"/>
                <a:ext cx="609600" cy="4912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Pie 14"/>
              <p:cNvSpPr/>
              <p:nvPr userDrawn="1"/>
            </p:nvSpPr>
            <p:spPr>
              <a:xfrm>
                <a:off x="-7411" y="-607194"/>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e 15"/>
              <p:cNvSpPr/>
              <p:nvPr userDrawn="1"/>
            </p:nvSpPr>
            <p:spPr>
              <a:xfrm>
                <a:off x="1905000" y="-402266"/>
                <a:ext cx="1600200" cy="8001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userDrawn="1"/>
            </p:nvSpPr>
            <p:spPr>
              <a:xfrm>
                <a:off x="2631141" y="762000"/>
                <a:ext cx="416859" cy="41685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userDrawn="1"/>
            </p:nvSpPr>
            <p:spPr>
              <a:xfrm rot="2510439">
                <a:off x="170710" y="163548"/>
                <a:ext cx="778552" cy="982318"/>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Pie 18"/>
              <p:cNvSpPr/>
              <p:nvPr userDrawn="1"/>
            </p:nvSpPr>
            <p:spPr>
              <a:xfrm rot="16200000">
                <a:off x="-263314" y="842683"/>
                <a:ext cx="533400" cy="5334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userDrawn="1"/>
            </p:nvSpPr>
            <p:spPr>
              <a:xfrm>
                <a:off x="1558635" y="491274"/>
                <a:ext cx="228600" cy="1945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Pie 20"/>
              <p:cNvSpPr/>
              <p:nvPr userDrawn="1"/>
            </p:nvSpPr>
            <p:spPr>
              <a:xfrm>
                <a:off x="990600" y="-603972"/>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Pie 21"/>
              <p:cNvSpPr/>
              <p:nvPr userDrawn="1"/>
            </p:nvSpPr>
            <p:spPr>
              <a:xfrm>
                <a:off x="5181600" y="-343143"/>
                <a:ext cx="1600200" cy="6858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Oval 22"/>
              <p:cNvSpPr/>
              <p:nvPr userDrawn="1"/>
            </p:nvSpPr>
            <p:spPr>
              <a:xfrm>
                <a:off x="5728855" y="62345"/>
                <a:ext cx="685800" cy="533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Pie 23"/>
              <p:cNvSpPr/>
              <p:nvPr userDrawn="1"/>
            </p:nvSpPr>
            <p:spPr>
              <a:xfrm>
                <a:off x="6136341" y="-257607"/>
                <a:ext cx="838200" cy="52728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userDrawn="1"/>
            </p:nvSpPr>
            <p:spPr>
              <a:xfrm rot="4368687">
                <a:off x="3664192" y="-146482"/>
                <a:ext cx="581935" cy="90920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Pie 25"/>
              <p:cNvSpPr/>
              <p:nvPr userDrawn="1"/>
            </p:nvSpPr>
            <p:spPr>
              <a:xfrm>
                <a:off x="4384965" y="-146937"/>
                <a:ext cx="300317" cy="300317"/>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Pie 26"/>
              <p:cNvSpPr/>
              <p:nvPr userDrawn="1"/>
            </p:nvSpPr>
            <p:spPr>
              <a:xfrm>
                <a:off x="4756593" y="-119227"/>
                <a:ext cx="18288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Pie 27"/>
              <p:cNvSpPr/>
              <p:nvPr userDrawn="1"/>
            </p:nvSpPr>
            <p:spPr>
              <a:xfrm>
                <a:off x="5029200" y="-114543"/>
                <a:ext cx="22860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Oval 28"/>
              <p:cNvSpPr/>
              <p:nvPr userDrawn="1"/>
            </p:nvSpPr>
            <p:spPr>
              <a:xfrm>
                <a:off x="2403765" y="0"/>
                <a:ext cx="665018" cy="6650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0" name="Pie 29"/>
              <p:cNvSpPr/>
              <p:nvPr userDrawn="1"/>
            </p:nvSpPr>
            <p:spPr>
              <a:xfrm>
                <a:off x="3012141" y="-299172"/>
                <a:ext cx="838200" cy="6096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Pie 9"/>
            <p:cNvSpPr/>
            <p:nvPr userDrawn="1"/>
          </p:nvSpPr>
          <p:spPr>
            <a:xfrm rot="16200000">
              <a:off x="-431058" y="-79768"/>
              <a:ext cx="852056" cy="1136277"/>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ru-RU" smtClean="0"/>
              <a:t>Образец заголовка</a:t>
            </a: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dirty="0"/>
          </a:p>
        </p:txBody>
      </p:sp>
      <p:sp>
        <p:nvSpPr>
          <p:cNvPr id="4" name="Date Placeholder 3"/>
          <p:cNvSpPr>
            <a:spLocks noGrp="1"/>
          </p:cNvSpPr>
          <p:nvPr>
            <p:ph type="dt" sz="half" idx="2"/>
          </p:nvPr>
        </p:nvSpPr>
        <p:spPr>
          <a:xfrm>
            <a:off x="77040" y="300690"/>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fld id="{8F1B69E8-23E9-4C1F-AA2B-3C5BA6EDBEAE}" type="datetimeFigureOut">
              <a:rPr lang="en-US" smtClean="0"/>
              <a:t>02.04.15</a:t>
            </a:fld>
            <a:endParaRPr lang="en-US"/>
          </a:p>
        </p:txBody>
      </p:sp>
      <p:sp>
        <p:nvSpPr>
          <p:cNvPr id="5" name="Footer Placeholder 4"/>
          <p:cNvSpPr>
            <a:spLocks noGrp="1"/>
          </p:cNvSpPr>
          <p:nvPr>
            <p:ph type="ftr" sz="quarter" idx="3"/>
          </p:nvPr>
        </p:nvSpPr>
        <p:spPr>
          <a:xfrm>
            <a:off x="76200" y="116541"/>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endParaRPr lang="en-US"/>
          </a:p>
        </p:txBody>
      </p:sp>
      <p:sp>
        <p:nvSpPr>
          <p:cNvPr id="6" name="Slide Number Placeholder 5"/>
          <p:cNvSpPr>
            <a:spLocks noGrp="1"/>
          </p:cNvSpPr>
          <p:nvPr>
            <p:ph type="sldNum" sz="quarter" idx="4"/>
          </p:nvPr>
        </p:nvSpPr>
        <p:spPr>
          <a:xfrm>
            <a:off x="76200" y="605491"/>
            <a:ext cx="1385887" cy="232710"/>
          </a:xfrm>
          <a:prstGeom prst="rect">
            <a:avLst/>
          </a:prstGeom>
        </p:spPr>
        <p:txBody>
          <a:bodyPr vert="horz" lIns="91440" tIns="45720" rIns="91440" bIns="45720" rtlCol="0" anchor="ctr"/>
          <a:lstStyle>
            <a:lvl1pPr algn="l">
              <a:defRPr sz="1200">
                <a:solidFill>
                  <a:schemeClr val="bg1"/>
                </a:solidFill>
              </a:defRPr>
            </a:lvl1pPr>
          </a:lstStyle>
          <a:p>
            <a:fld id="{4382A7F7-08BF-4252-8141-63FB96055BBB}" type="slidenum">
              <a:rPr lang="en-US" smtClean="0"/>
              <a:t>‹#›</a:t>
            </a:fld>
            <a:endParaRPr lang="en-US"/>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ts val="56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7"/>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7"/>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7"/>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1774825"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6pPr>
      <a:lvl7pPr marL="2055813"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7pPr>
      <a:lvl8pPr marL="2344738"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8pPr>
      <a:lvl9pPr marL="2625725" indent="-288925" algn="l" defTabSz="914400" rtl="0" eaLnBrk="1" latinLnBrk="0" hangingPunct="1">
        <a:spcBef>
          <a:spcPts val="0"/>
        </a:spcBef>
        <a:spcAft>
          <a:spcPts val="600"/>
        </a:spcAft>
        <a:buFontTx/>
        <a:buBlip>
          <a:blip r:embed="rId17"/>
        </a:buBlip>
        <a:defRPr lang="en-US" sz="1800" kern="1200" dirty="0">
          <a:solidFill>
            <a:schemeClr val="bg1"/>
          </a:solidFill>
          <a:effectLst>
            <a:outerShdw blurRad="38100" dist="38100" dir="2700000" algn="tl">
              <a:srgbClr val="000000">
                <a:alpha val="43137"/>
              </a:srgb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a:xfrm rot="21042312">
            <a:off x="1031616" y="2108030"/>
            <a:ext cx="7551601" cy="3426919"/>
          </a:xfrm>
        </p:spPr>
        <p:txBody>
          <a:bodyPr/>
          <a:lstStyle/>
          <a:p>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r>
              <a:rPr lang="en-US" sz="3200" dirty="0" smtClean="0"/>
              <a:t>BRITISH </a:t>
            </a:r>
            <a:r>
              <a:rPr lang="en-US" sz="3200" dirty="0"/>
              <a:t>AND RUSSIAN ATTITUDE TO NATURE REFLECTED IN FICTION </a:t>
            </a:r>
            <a:r>
              <a:rPr lang="en-US" dirty="0"/>
              <a:t/>
            </a:r>
            <a:br>
              <a:rPr lang="en-US" dirty="0"/>
            </a:br>
            <a:endParaRPr lang="ru-RU" dirty="0"/>
          </a:p>
        </p:txBody>
      </p:sp>
      <p:sp>
        <p:nvSpPr>
          <p:cNvPr id="3" name="Подзаголовок 2"/>
          <p:cNvSpPr>
            <a:spLocks noGrp="1"/>
          </p:cNvSpPr>
          <p:nvPr>
            <p:ph type="subTitle" idx="1"/>
          </p:nvPr>
        </p:nvSpPr>
        <p:spPr/>
        <p:txBody>
          <a:bodyPr/>
          <a:lstStyle/>
          <a:p>
            <a:r>
              <a:rPr lang="en-US" dirty="0" err="1" smtClean="0"/>
              <a:t>Masytenko</a:t>
            </a:r>
            <a:r>
              <a:rPr lang="en-US" dirty="0" smtClean="0"/>
              <a:t> </a:t>
            </a:r>
            <a:r>
              <a:rPr lang="en-US" dirty="0" err="1" smtClean="0"/>
              <a:t>Artyom</a:t>
            </a:r>
            <a:endParaRPr lang="ru-RU" dirty="0"/>
          </a:p>
        </p:txBody>
      </p:sp>
    </p:spTree>
    <p:extLst>
      <p:ext uri="{BB962C8B-B14F-4D97-AF65-F5344CB8AC3E}">
        <p14:creationId xmlns:p14="http://schemas.microsoft.com/office/powerpoint/2010/main" val="343502163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0377" y="1465410"/>
            <a:ext cx="8051143" cy="4832092"/>
          </a:xfrm>
          <a:prstGeom prst="rect">
            <a:avLst/>
          </a:prstGeom>
        </p:spPr>
        <p:txBody>
          <a:bodyPr wrap="square">
            <a:spAutoFit/>
          </a:bodyPr>
          <a:lstStyle/>
          <a:p>
            <a:r>
              <a:rPr lang="en-US" sz="1400" dirty="0">
                <a:solidFill>
                  <a:srgbClr val="FFFFFF"/>
                </a:solidFill>
              </a:rPr>
              <a:t>The author attracts the attention of the reader to the subtle feeling of beauty that characterizes Egbert as a real Englishman having the roots in ancient times. The hyperbole “had been a garden for a thousand years” as well as an allusion to Anglo-Saxons “as when the Saxons came” and Vikings, Egbert’s eyes “had a touch of Viking in them” prove it. The repetition in the inner speech of the protagonist “So old, so old a place!” with expansion in the second part (addition of the word “place”) together with an exclamatory structure of the sentence manifests a great affection of his for the land he works on, to the house, and to England so dear to him. He admires the beauty of the flowers and trees, exercises quivering with closeness to his house surrounded with flowers, feels “the spirit of the place”. He appears to enjoy the same feelings as, probably, his ancient relative, a German invader might have felt owing to such unearthly beauty of meadows and fields: “He looked again, straining his keen blue eyes, that had a touch of the Viking in them, through the shadowy pine trees as through a doorway, at the green-grassed garden path rising from the shadow of alders by the log bridge up to the sunlit flowers”. The style of the passage is impressionistic because the color palette is so bright and various: “Tall white and purple columbines, and the butt-end of the old Hampshire cottage that crouched near the earth amid flowers, blossoming in the bit of shaggy wildness round about.” It is very important for the author to assert connection of the hero’s feeling for nature with his love not only for contemporary England but also for the England of savage times: “Strange how the savage England lingers in patches: as here, amid these shaggy gorse commons, and marshy, snake infested places near the foot of the south downs. The spirit of place lingering on primeval, as when the Saxons came, so long ago.” </a:t>
            </a:r>
            <a:endParaRPr lang="ru-RU" sz="1400" dirty="0">
              <a:solidFill>
                <a:srgbClr val="FFFFFF"/>
              </a:solidFill>
            </a:endParaRPr>
          </a:p>
        </p:txBody>
      </p:sp>
    </p:spTree>
    <p:extLst>
      <p:ext uri="{BB962C8B-B14F-4D97-AF65-F5344CB8AC3E}">
        <p14:creationId xmlns:p14="http://schemas.microsoft.com/office/powerpoint/2010/main" val="96086686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4397" y="1879007"/>
            <a:ext cx="7654255" cy="4185761"/>
          </a:xfrm>
          <a:prstGeom prst="rect">
            <a:avLst/>
          </a:prstGeom>
        </p:spPr>
        <p:txBody>
          <a:bodyPr wrap="square">
            <a:spAutoFit/>
          </a:bodyPr>
          <a:lstStyle/>
          <a:p>
            <a:r>
              <a:rPr lang="en-US" sz="1400" dirty="0">
                <a:solidFill>
                  <a:srgbClr val="FFFFFF"/>
                </a:solidFill>
              </a:rPr>
              <a:t>D.H. Lawrence depicts the keenness of the character’s delight with the help of reported speech “Ah, how he had loved it!” This exclamation creates an emotional </a:t>
            </a:r>
            <a:r>
              <a:rPr lang="en-US" sz="1400" dirty="0" err="1">
                <a:solidFill>
                  <a:srgbClr val="FFFFFF"/>
                </a:solidFill>
              </a:rPr>
              <a:t>colouring</a:t>
            </a:r>
            <a:r>
              <a:rPr lang="en-US" sz="1400" dirty="0">
                <a:solidFill>
                  <a:srgbClr val="FFFFFF"/>
                </a:solidFill>
              </a:rPr>
              <a:t> which Egbert himself might express, it is his speech presented by the author, and the effect is great, it sounds convincing. The author goes on with this manner of story-telling, it reveals the peculiar traits of Egbert, his passion for life, his beloved wife, the surrounding landscape, the house where his wife Winifred was the hostess (The house was Winifred’s), and the ability to be charmed with the beauty of a flower. V.V. Nabokov (1996) stressed the interest of a critical reader for the “images and magic of the style”. The very fact that Egbert has an almost religious ecstasy for the loveliness of flowers (purple and white columbines, great oriental red poppies) and that he himself created this </a:t>
            </a:r>
            <a:r>
              <a:rPr lang="en-US" sz="1400" dirty="0" err="1">
                <a:solidFill>
                  <a:srgbClr val="FFFFFF"/>
                </a:solidFill>
              </a:rPr>
              <a:t>flamy</a:t>
            </a:r>
            <a:r>
              <a:rPr lang="en-US" sz="1400" dirty="0">
                <a:solidFill>
                  <a:srgbClr val="FFFFFF"/>
                </a:solidFill>
              </a:rPr>
              <a:t> flower garden is very important. The richness of the style is also composed of various syntactical structures of the sentences, long extended sentences may follow short ones, and the author’s narration is interrupted with inserted reported speech: “Ah, how he had loved it! The green garden path, the tufts of flowers, purple and white columbines, and great oriental red poppies with their black chaps and mulleins tall and yellow, this </a:t>
            </a:r>
            <a:r>
              <a:rPr lang="en-US" sz="1400" dirty="0" err="1">
                <a:solidFill>
                  <a:srgbClr val="FFFFFF"/>
                </a:solidFill>
              </a:rPr>
              <a:t>flamy</a:t>
            </a:r>
            <a:r>
              <a:rPr lang="en-US" sz="1400" dirty="0">
                <a:solidFill>
                  <a:srgbClr val="FFFFFF"/>
                </a:solidFill>
              </a:rPr>
              <a:t> garden which had been a garden for a thousand years, scooped out in the little hollow among snake infested commons. He had made it flame with flowers, in a sun cup under its hedges and trees. So old, so old a place! And yet he had re-created it.” </a:t>
            </a:r>
            <a:endParaRPr lang="ru-RU" sz="1400" dirty="0">
              <a:solidFill>
                <a:srgbClr val="FFFFFF"/>
              </a:solidFill>
            </a:endParaRPr>
          </a:p>
        </p:txBody>
      </p:sp>
    </p:spTree>
    <p:extLst>
      <p:ext uri="{BB962C8B-B14F-4D97-AF65-F5344CB8AC3E}">
        <p14:creationId xmlns:p14="http://schemas.microsoft.com/office/powerpoint/2010/main" val="267559647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91718" y="2095997"/>
            <a:ext cx="7881048" cy="3416320"/>
          </a:xfrm>
          <a:prstGeom prst="rect">
            <a:avLst/>
          </a:prstGeom>
        </p:spPr>
        <p:txBody>
          <a:bodyPr wrap="square">
            <a:spAutoFit/>
          </a:bodyPr>
          <a:lstStyle/>
          <a:p>
            <a:r>
              <a:rPr lang="en-US" dirty="0">
                <a:solidFill>
                  <a:srgbClr val="FFFFFF"/>
                </a:solidFill>
              </a:rPr>
              <a:t>It should be noted that Egbert’s love for “his England” never leaves him throughout the story and even at the time of approaching death, lying in the battle field, he notices the beauty around him and suffers not for his own life but for the life of twigs and flowers that perish in the flame of shooting and explosions. Without realizing the fact that death was near, in an “agony of consciousness and a consciousness of agony” (a brilliant case of chiasmus!) with a side look he notices the wonder and greatness of earth and sky, and the poor plants near him: “He only noticed a twig of holly with red berries fall like a gift on to the road below”. This gaze of the dying person confirms our idea that love for nature is real part of English mentality. Thus the motto “England, My England” retains its significance. </a:t>
            </a:r>
            <a:endParaRPr lang="ru-RU" dirty="0">
              <a:solidFill>
                <a:srgbClr val="FFFFFF"/>
              </a:solidFill>
            </a:endParaRPr>
          </a:p>
        </p:txBody>
      </p:sp>
    </p:spTree>
    <p:extLst>
      <p:ext uri="{BB962C8B-B14F-4D97-AF65-F5344CB8AC3E}">
        <p14:creationId xmlns:p14="http://schemas.microsoft.com/office/powerpoint/2010/main" val="321019165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37075" y="1109227"/>
            <a:ext cx="8119181" cy="2585323"/>
          </a:xfrm>
          <a:prstGeom prst="rect">
            <a:avLst/>
          </a:prstGeom>
        </p:spPr>
        <p:txBody>
          <a:bodyPr wrap="square">
            <a:spAutoFit/>
          </a:bodyPr>
          <a:lstStyle/>
          <a:p>
            <a:pPr algn="r"/>
            <a:r>
              <a:rPr lang="en-US" dirty="0">
                <a:solidFill>
                  <a:srgbClr val="FFFFFF"/>
                </a:solidFill>
              </a:rPr>
              <a:t>The attitude of Russians towards nature is quite original and completely different from that of the English. True it is that some authors like N.V. Gogol, L.N. Tolstoy, M.M. </a:t>
            </a:r>
            <a:r>
              <a:rPr lang="en-US" dirty="0" err="1">
                <a:solidFill>
                  <a:srgbClr val="FFFFFF"/>
                </a:solidFill>
              </a:rPr>
              <a:t>Prishvin</a:t>
            </a:r>
            <a:r>
              <a:rPr lang="en-US" dirty="0">
                <a:solidFill>
                  <a:srgbClr val="FFFFFF"/>
                </a:solidFill>
              </a:rPr>
              <a:t> (Great Encyclopedic Dictionary, 1998), K.G. </a:t>
            </a:r>
            <a:r>
              <a:rPr lang="en-US" dirty="0" err="1">
                <a:solidFill>
                  <a:srgbClr val="FFFFFF"/>
                </a:solidFill>
              </a:rPr>
              <a:t>Paustovsky</a:t>
            </a:r>
            <a:r>
              <a:rPr lang="en-US" dirty="0">
                <a:solidFill>
                  <a:srgbClr val="FFFFFF"/>
                </a:solidFill>
              </a:rPr>
              <a:t> (Merriam Webster’s Encyclopedia of Literature) whose works reveal a lyrical interest in nature, to name but a few Russian and Soviet ones, included pictures of nature in their artistic works. But they never came to generalizations about Russian love towards nature, like for instance D.H. Lawrence did by repeating the quotation “England, My England”. </a:t>
            </a:r>
            <a:endParaRPr lang="ru-RU" dirty="0">
              <a:solidFill>
                <a:srgbClr val="FFFFFF"/>
              </a:solidFill>
            </a:endParaRPr>
          </a:p>
        </p:txBody>
      </p:sp>
      <p:sp>
        <p:nvSpPr>
          <p:cNvPr id="3" name="Прямоугольник 2"/>
          <p:cNvSpPr/>
          <p:nvPr/>
        </p:nvSpPr>
        <p:spPr>
          <a:xfrm>
            <a:off x="657697" y="3559916"/>
            <a:ext cx="8119181" cy="3139321"/>
          </a:xfrm>
          <a:prstGeom prst="rect">
            <a:avLst/>
          </a:prstGeom>
        </p:spPr>
        <p:txBody>
          <a:bodyPr wrap="square">
            <a:spAutoFit/>
          </a:bodyPr>
          <a:lstStyle/>
          <a:p>
            <a:r>
              <a:rPr lang="en-US" dirty="0">
                <a:solidFill>
                  <a:srgbClr val="FFFFFF"/>
                </a:solidFill>
              </a:rPr>
              <a:t>Talented Russian writers did not omit landscapes in their works, they did include them. But those excerpts served different (from the English writers) aims. Thus N.V. Gogol gives a wonderful picture of a dilapidated garden in his poem “Dead Souls” (1985). The main character </a:t>
            </a:r>
            <a:r>
              <a:rPr lang="en-US" dirty="0" err="1">
                <a:solidFill>
                  <a:srgbClr val="FFFFFF"/>
                </a:solidFill>
              </a:rPr>
              <a:t>Pavel</a:t>
            </a:r>
            <a:r>
              <a:rPr lang="en-US" dirty="0">
                <a:solidFill>
                  <a:srgbClr val="FFFFFF"/>
                </a:solidFill>
              </a:rPr>
              <a:t> </a:t>
            </a:r>
            <a:r>
              <a:rPr lang="en-US" dirty="0" err="1">
                <a:solidFill>
                  <a:srgbClr val="FFFFFF"/>
                </a:solidFill>
              </a:rPr>
              <a:t>Ivanovich</a:t>
            </a:r>
            <a:r>
              <a:rPr lang="en-US" dirty="0">
                <a:solidFill>
                  <a:srgbClr val="FFFFFF"/>
                </a:solidFill>
              </a:rPr>
              <a:t> </a:t>
            </a:r>
            <a:r>
              <a:rPr lang="en-US" dirty="0" err="1">
                <a:solidFill>
                  <a:srgbClr val="FFFFFF"/>
                </a:solidFill>
              </a:rPr>
              <a:t>Tchitchikoff</a:t>
            </a:r>
            <a:r>
              <a:rPr lang="en-US" dirty="0">
                <a:solidFill>
                  <a:srgbClr val="FFFFFF"/>
                </a:solidFill>
              </a:rPr>
              <a:t> approaches the house of the impoverished Russian aristocrat </a:t>
            </a:r>
            <a:r>
              <a:rPr lang="en-US" dirty="0" err="1">
                <a:solidFill>
                  <a:srgbClr val="FFFFFF"/>
                </a:solidFill>
              </a:rPr>
              <a:t>Pliushkin</a:t>
            </a:r>
            <a:r>
              <a:rPr lang="en-US" dirty="0">
                <a:solidFill>
                  <a:srgbClr val="FFFFFF"/>
                </a:solidFill>
              </a:rPr>
              <a:t> and he observes a very dismal picture of the village “Russian </a:t>
            </a:r>
            <a:r>
              <a:rPr lang="en-US" dirty="0" err="1">
                <a:solidFill>
                  <a:srgbClr val="FFFFFF"/>
                </a:solidFill>
              </a:rPr>
              <a:t>izbáz</a:t>
            </a:r>
            <a:r>
              <a:rPr lang="en-US" dirty="0">
                <a:solidFill>
                  <a:srgbClr val="FFFFFF"/>
                </a:solidFill>
              </a:rPr>
              <a:t> were all awry, and blackened even to </a:t>
            </a:r>
            <a:r>
              <a:rPr lang="en-US" dirty="0" err="1">
                <a:solidFill>
                  <a:srgbClr val="FFFFFF"/>
                </a:solidFill>
              </a:rPr>
              <a:t>unpicturesque</a:t>
            </a:r>
            <a:r>
              <a:rPr lang="en-US" dirty="0">
                <a:solidFill>
                  <a:srgbClr val="FFFFFF"/>
                </a:solidFill>
              </a:rPr>
              <a:t> degree”. </a:t>
            </a:r>
            <a:r>
              <a:rPr lang="en-US" dirty="0" err="1">
                <a:solidFill>
                  <a:srgbClr val="FFFFFF"/>
                </a:solidFill>
              </a:rPr>
              <a:t>Pliushkin’s</a:t>
            </a:r>
            <a:r>
              <a:rPr lang="en-US" dirty="0">
                <a:solidFill>
                  <a:srgbClr val="FFFFFF"/>
                </a:solidFill>
              </a:rPr>
              <a:t> house is a pitiful sight, to highlight its wretchedness the author endows it with epithets expressing negative connotations, and thus the windows are damaged, barricaded and darkened. </a:t>
            </a:r>
            <a:endParaRPr lang="ru-RU" dirty="0">
              <a:solidFill>
                <a:srgbClr val="FFFFFF"/>
              </a:solidFill>
            </a:endParaRPr>
          </a:p>
        </p:txBody>
      </p:sp>
    </p:spTree>
    <p:extLst>
      <p:ext uri="{BB962C8B-B14F-4D97-AF65-F5344CB8AC3E}">
        <p14:creationId xmlns:p14="http://schemas.microsoft.com/office/powerpoint/2010/main" val="385499177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48415" y="1568214"/>
            <a:ext cx="7665595" cy="4616648"/>
          </a:xfrm>
          <a:prstGeom prst="rect">
            <a:avLst/>
          </a:prstGeom>
        </p:spPr>
        <p:txBody>
          <a:bodyPr wrap="square">
            <a:spAutoFit/>
          </a:bodyPr>
          <a:lstStyle/>
          <a:p>
            <a:r>
              <a:rPr lang="en-US" sz="1400" dirty="0">
                <a:solidFill>
                  <a:srgbClr val="FFFFFF"/>
                </a:solidFill>
              </a:rPr>
              <a:t>A great contrast to it is the picture of the garden that “stretched away behind the house”. The description of it contains such positive characteristics as “the only fresh spot about the place”, “the only picturesque feature in the desolate landscape”, in this way the author emphasizes the force of nature over lazy and greedy master </a:t>
            </a:r>
            <a:r>
              <a:rPr lang="en-US" sz="1400" dirty="0" err="1">
                <a:solidFill>
                  <a:srgbClr val="FFFFFF"/>
                </a:solidFill>
              </a:rPr>
              <a:t>Pliushkin</a:t>
            </a:r>
            <a:r>
              <a:rPr lang="en-US" sz="1400" dirty="0">
                <a:solidFill>
                  <a:srgbClr val="FFFFFF"/>
                </a:solidFill>
              </a:rPr>
              <a:t>. The opposition between the adjectives “picturesque” and “desolate” emphasizes the mixture of feelings in the soul of the protagonist. The description of the garden is poeticized with a number of cognitive metaphors (Johnson and </a:t>
            </a:r>
            <a:r>
              <a:rPr lang="en-US" sz="1400" dirty="0" err="1">
                <a:solidFill>
                  <a:srgbClr val="FFFFFF"/>
                </a:solidFill>
              </a:rPr>
              <a:t>Lakoff</a:t>
            </a:r>
            <a:r>
              <a:rPr lang="en-US" sz="1400" dirty="0">
                <a:solidFill>
                  <a:srgbClr val="FFFFFF"/>
                </a:solidFill>
              </a:rPr>
              <a:t>, 1980) and personifications and similes “the crests of the trees, which had grown at their own will”, “quivering domes of foliage”. The dead garden is very aggressive to young plants, “The hop plants... had stifled the lilacs..., “threatened to envelop the shattered beech-tree”, “unlighted depths..., looking like the dark throats of wild beasts”. Words with negative evaluation like “gloom”, “dark recesses”, “decayed and hollow trunk” form a bright contrast to “A young maple-bough”, “a sun-ray had crept, God alone knows how, suddenly rendering it fiery, transparent, and wondrously gleaming amid that thick darkness”. In the like manner N.V. Gogol continues describing the garden that may be regarded as metaphor of Russia with its dark, full of troublesome periods and rare moments of glory and happiness. God is mentioned here in vain and somewhat frivolously; this is the inner speech of P.I. </a:t>
            </a:r>
            <a:r>
              <a:rPr lang="en-US" sz="1400" dirty="0" err="1">
                <a:solidFill>
                  <a:srgbClr val="FFFFFF"/>
                </a:solidFill>
              </a:rPr>
              <a:t>Tchitchikoff</a:t>
            </a:r>
            <a:r>
              <a:rPr lang="en-US" sz="1400" dirty="0">
                <a:solidFill>
                  <a:srgbClr val="FFFFFF"/>
                </a:solidFill>
              </a:rPr>
              <a:t> who is watching this unusual beauty. Although the text seems static there is a lot of life in it, the trees and plants reveal themselves gradually to </a:t>
            </a:r>
            <a:r>
              <a:rPr lang="en-US" sz="1400" dirty="0" err="1">
                <a:solidFill>
                  <a:srgbClr val="FFFFFF"/>
                </a:solidFill>
              </a:rPr>
              <a:t>Tchitchikoff’s</a:t>
            </a:r>
            <a:r>
              <a:rPr lang="en-US" sz="1400" dirty="0">
                <a:solidFill>
                  <a:srgbClr val="FFFFFF"/>
                </a:solidFill>
              </a:rPr>
              <a:t> eyes, the author resorts to a lot of </a:t>
            </a:r>
            <a:r>
              <a:rPr lang="en-US" sz="1400" dirty="0" err="1">
                <a:solidFill>
                  <a:srgbClr val="FFFFFF"/>
                </a:solidFill>
              </a:rPr>
              <a:t>ing</a:t>
            </a:r>
            <a:r>
              <a:rPr lang="en-US" sz="1400" dirty="0">
                <a:solidFill>
                  <a:srgbClr val="FFFFFF"/>
                </a:solidFill>
              </a:rPr>
              <a:t>-forms indicative of unraveling wonders of the garden. </a:t>
            </a:r>
            <a:endParaRPr lang="ru-RU" sz="1400" dirty="0">
              <a:solidFill>
                <a:srgbClr val="FFFFFF"/>
              </a:solidFill>
            </a:endParaRPr>
          </a:p>
        </p:txBody>
      </p:sp>
    </p:spTree>
    <p:extLst>
      <p:ext uri="{BB962C8B-B14F-4D97-AF65-F5344CB8AC3E}">
        <p14:creationId xmlns:p14="http://schemas.microsoft.com/office/powerpoint/2010/main" val="392417789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rot="20915019">
            <a:off x="601000" y="1300796"/>
            <a:ext cx="8017123" cy="4616648"/>
          </a:xfrm>
          <a:prstGeom prst="rect">
            <a:avLst/>
          </a:prstGeom>
        </p:spPr>
        <p:txBody>
          <a:bodyPr wrap="square">
            <a:spAutoFit/>
          </a:bodyPr>
          <a:lstStyle/>
          <a:p>
            <a:r>
              <a:rPr lang="en-US" sz="1400" dirty="0">
                <a:solidFill>
                  <a:srgbClr val="FFFFFF"/>
                </a:solidFill>
              </a:rPr>
              <a:t>Another example of Russian attitude towards nature as the earth on which a person works for life is a brilliant character of Konstantin Levin from L. Tolstoy’s novel “Anna Karenina” (1984). Like Egbert’s house his is also surrounded with fields and forest. But Levin is constantly tormented by the question why people should make painful efforts to toil the earth if after all they will inevitably be buried. The land exists not for enjoyment, not for enchantment with its beauty but for hard, eternal </a:t>
            </a:r>
            <a:r>
              <a:rPr lang="en-US" sz="1400" dirty="0" err="1">
                <a:solidFill>
                  <a:srgbClr val="FFFFFF"/>
                </a:solidFill>
              </a:rPr>
              <a:t>labour</a:t>
            </a:r>
            <a:r>
              <a:rPr lang="en-US" sz="1400" dirty="0">
                <a:solidFill>
                  <a:srgbClr val="FFFFFF"/>
                </a:solidFill>
              </a:rPr>
              <a:t>. What was God’s purport in creating the world? </a:t>
            </a:r>
            <a:endParaRPr lang="en-US" sz="1400" dirty="0" smtClean="0">
              <a:solidFill>
                <a:srgbClr val="FFFFFF"/>
              </a:solidFill>
            </a:endParaRPr>
          </a:p>
          <a:p>
            <a:endParaRPr lang="ru-RU" sz="1400" dirty="0">
              <a:solidFill>
                <a:srgbClr val="FFFFFF"/>
              </a:solidFill>
            </a:endParaRPr>
          </a:p>
          <a:p>
            <a:pPr algn="r"/>
            <a:r>
              <a:rPr lang="en-US" sz="1400" dirty="0">
                <a:solidFill>
                  <a:srgbClr val="FFFFFF"/>
                </a:solidFill>
              </a:rPr>
              <a:t>He thinks about the aim of human existence, hard work and death. The answer to the hard question tormenting the aristocrat was given to him by one of his workers, “living for soul, in truth, in God’s way.” Levin realizes that the people working for him with all their efforts, exhausting themselves never forget the Lord, and live up to him. That was the answer to the question which pursued him all the time. The end of the passage about morally suffering landowner Konstantin Levin is very encouraging: the ideas of living in God’s way “seemed to burst out though they had been locked up, and all striving towards one goal, they thronged whirling through his head, blinding him with their light”. </a:t>
            </a:r>
            <a:endParaRPr lang="en-US" sz="1400" dirty="0" smtClean="0">
              <a:solidFill>
                <a:srgbClr val="FFFFFF"/>
              </a:solidFill>
            </a:endParaRPr>
          </a:p>
          <a:p>
            <a:endParaRPr lang="ru-RU" sz="1400" dirty="0">
              <a:solidFill>
                <a:srgbClr val="FFFFFF"/>
              </a:solidFill>
            </a:endParaRPr>
          </a:p>
          <a:p>
            <a:r>
              <a:rPr lang="en-US" sz="1400" dirty="0">
                <a:solidFill>
                  <a:srgbClr val="FFFFFF"/>
                </a:solidFill>
              </a:rPr>
              <a:t>The Russians work hard in harmony with God which makes their life on the earth justified; they regard nature as a source of existence, not of enjoyment. They do not have time or will to decorate their land with flowers. Such was the picture in tsarist Russia and later, in Communist Russia. </a:t>
            </a:r>
            <a:endParaRPr lang="ru-RU" sz="1400" dirty="0">
              <a:solidFill>
                <a:srgbClr val="FFFFFF"/>
              </a:solidFill>
            </a:endParaRPr>
          </a:p>
        </p:txBody>
      </p:sp>
    </p:spTree>
    <p:extLst>
      <p:ext uri="{BB962C8B-B14F-4D97-AF65-F5344CB8AC3E}">
        <p14:creationId xmlns:p14="http://schemas.microsoft.com/office/powerpoint/2010/main" val="410135131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318248" y="914400"/>
            <a:ext cx="1444752" cy="5486400"/>
          </a:xfrm>
        </p:spPr>
        <p:txBody>
          <a:bodyPr/>
          <a:lstStyle/>
          <a:p>
            <a:pPr algn="ctr"/>
            <a:r>
              <a:rPr lang="en-US" dirty="0" smtClean="0"/>
              <a:t/>
            </a:r>
            <a:br>
              <a:rPr lang="en-US" dirty="0" smtClean="0"/>
            </a:br>
            <a:r>
              <a:rPr lang="en-US" dirty="0" smtClean="0"/>
              <a:t>Conclusion </a:t>
            </a:r>
            <a:r>
              <a:rPr lang="ru-RU" dirty="0"/>
              <a:t/>
            </a:r>
            <a:br>
              <a:rPr lang="ru-RU" dirty="0"/>
            </a:br>
            <a:endParaRPr lang="ru-RU" dirty="0"/>
          </a:p>
        </p:txBody>
      </p:sp>
      <p:sp>
        <p:nvSpPr>
          <p:cNvPr id="3" name="Вертикальный текст 2"/>
          <p:cNvSpPr>
            <a:spLocks noGrp="1"/>
          </p:cNvSpPr>
          <p:nvPr>
            <p:ph type="body" orient="vert" idx="1"/>
          </p:nvPr>
        </p:nvSpPr>
        <p:spPr>
          <a:xfrm rot="16200000">
            <a:off x="966221" y="757467"/>
            <a:ext cx="5608419" cy="6565652"/>
          </a:xfrm>
        </p:spPr>
        <p:txBody>
          <a:bodyPr>
            <a:normAutofit fontScale="77500" lnSpcReduction="20000"/>
          </a:bodyPr>
          <a:lstStyle/>
          <a:p>
            <a:pPr marL="0" indent="0">
              <a:buNone/>
            </a:pPr>
            <a:r>
              <a:rPr lang="en-US" dirty="0">
                <a:effectLst/>
              </a:rPr>
              <a:t>Surrounding nature represents for the English not only space for spending their free time, enjoying plants, rivers, rain, but it is also the place that awakes in them deep feelings, inspiration, joy or sadness. Nature helps an Englishman to stand apart from others thus demonstrating his/her “splendid isolation”. An Englishman keeps up the traditional unity of man and nature, and he works in order to enlarge the beauty of the land around him. </a:t>
            </a:r>
            <a:endParaRPr lang="ru-RU" dirty="0">
              <a:effectLst/>
            </a:endParaRPr>
          </a:p>
          <a:p>
            <a:pPr marL="0" indent="0">
              <a:buNone/>
            </a:pPr>
            <a:r>
              <a:rPr lang="en-US" dirty="0">
                <a:effectLst/>
              </a:rPr>
              <a:t>The examined passages from Russian fiction show that nature for the Russians is the territory where they work for life; they have no time or possibility to surround themselves with picturesque lawns and their own gardens may become dilapidated. Our explanation is, the Russians live in severe circumstances, their living conditions and the climate enable them to work hard in order to survive. </a:t>
            </a:r>
            <a:endParaRPr lang="ru-RU" dirty="0">
              <a:effectLst/>
            </a:endParaRPr>
          </a:p>
          <a:p>
            <a:pPr marL="0" indent="0">
              <a:buNone/>
            </a:pPr>
            <a:r>
              <a:rPr lang="en-US" dirty="0">
                <a:effectLst/>
              </a:rPr>
              <a:t>Further </a:t>
            </a:r>
            <a:r>
              <a:rPr lang="en-US" dirty="0" err="1">
                <a:effectLst/>
              </a:rPr>
              <a:t>culturological</a:t>
            </a:r>
            <a:r>
              <a:rPr lang="en-US" dirty="0">
                <a:effectLst/>
              </a:rPr>
              <a:t> analysis is planned by the authors of this article to acquire new knowledge about the two nations. </a:t>
            </a:r>
            <a:endParaRPr lang="ru-RU" dirty="0">
              <a:effectLst/>
            </a:endParaRPr>
          </a:p>
          <a:p>
            <a:pPr marL="0" indent="0">
              <a:buNone/>
            </a:pPr>
            <a:endParaRPr lang="ru-RU" dirty="0"/>
          </a:p>
        </p:txBody>
      </p:sp>
    </p:spTree>
    <p:extLst>
      <p:ext uri="{BB962C8B-B14F-4D97-AF65-F5344CB8AC3E}">
        <p14:creationId xmlns:p14="http://schemas.microsoft.com/office/powerpoint/2010/main" val="332946146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p:cNvSpPr txBox="1">
            <a:spLocks/>
          </p:cNvSpPr>
          <p:nvPr/>
        </p:nvSpPr>
        <p:spPr>
          <a:xfrm>
            <a:off x="712788" y="997940"/>
            <a:ext cx="7716838" cy="5402860"/>
          </a:xfrm>
          <a:prstGeom prst="rect">
            <a:avLst/>
          </a:prstGeom>
        </p:spPr>
        <p:txBody>
          <a:bodyPr>
            <a:noAutofit/>
          </a:bodyPr>
          <a:lstStyle>
            <a:lvl1pPr marL="342900" indent="-342900" algn="l" defTabSz="914400" rtl="0" eaLnBrk="1" latinLnBrk="0" hangingPunct="1">
              <a:spcBef>
                <a:spcPts val="0"/>
              </a:spcBef>
              <a:spcAft>
                <a:spcPts val="2000"/>
              </a:spcAft>
              <a:buFontTx/>
              <a:buBlip>
                <a:blip r:embed="rId2"/>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2"/>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2"/>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2"/>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2"/>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1774825" indent="-288925" algn="l" defTabSz="914400" rtl="0" eaLnBrk="1" latinLnBrk="0" hangingPunct="1">
              <a:spcBef>
                <a:spcPts val="0"/>
              </a:spcBef>
              <a:spcAft>
                <a:spcPts val="600"/>
              </a:spcAft>
              <a:buFontTx/>
              <a:buBlip>
                <a:blip r:embed="rId2"/>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6pPr>
            <a:lvl7pPr marL="2055813" indent="-288925" algn="l" defTabSz="914400" rtl="0" eaLnBrk="1" latinLnBrk="0" hangingPunct="1">
              <a:spcBef>
                <a:spcPts val="0"/>
              </a:spcBef>
              <a:spcAft>
                <a:spcPts val="600"/>
              </a:spcAft>
              <a:buFontTx/>
              <a:buBlip>
                <a:blip r:embed="rId2"/>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7pPr>
            <a:lvl8pPr marL="2344738" indent="-288925" algn="l" defTabSz="914400" rtl="0" eaLnBrk="1" latinLnBrk="0" hangingPunct="1">
              <a:spcBef>
                <a:spcPts val="0"/>
              </a:spcBef>
              <a:spcAft>
                <a:spcPts val="600"/>
              </a:spcAft>
              <a:buFontTx/>
              <a:buBlip>
                <a:blip r:embed="rId2"/>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8pPr>
            <a:lvl9pPr marL="2625725" indent="-288925" algn="l" defTabSz="914400" rtl="0" eaLnBrk="1" latinLnBrk="0" hangingPunct="1">
              <a:spcBef>
                <a:spcPts val="0"/>
              </a:spcBef>
              <a:spcAft>
                <a:spcPts val="600"/>
              </a:spcAft>
              <a:buFontTx/>
              <a:buBlip>
                <a:blip r:embed="rId2"/>
              </a:buBlip>
              <a:defRPr lang="en-US" sz="1800" kern="1200" dirty="0">
                <a:solidFill>
                  <a:schemeClr val="bg1"/>
                </a:solidFill>
                <a:effectLst>
                  <a:outerShdw blurRad="38100" dist="38100" dir="2700000" algn="tl">
                    <a:srgbClr val="000000">
                      <a:alpha val="43137"/>
                    </a:srgbClr>
                  </a:outerShdw>
                </a:effectLst>
                <a:latin typeface="+mn-lt"/>
                <a:ea typeface="+mn-ea"/>
                <a:cs typeface="+mn-cs"/>
              </a:defRPr>
            </a:lvl9pPr>
          </a:lstStyle>
          <a:p>
            <a:pPr marL="0" indent="0" algn="just">
              <a:buFontTx/>
              <a:buNone/>
            </a:pPr>
            <a:endParaRPr lang="en-US" sz="1600" dirty="0" smtClean="0">
              <a:effectLst/>
            </a:endParaRPr>
          </a:p>
          <a:p>
            <a:pPr marL="0" indent="0" algn="just">
              <a:buFontTx/>
              <a:buNone/>
            </a:pPr>
            <a:endParaRPr lang="en-US" sz="1600" dirty="0" smtClean="0">
              <a:effectLst/>
            </a:endParaRPr>
          </a:p>
          <a:p>
            <a:pPr marL="0" indent="0" algn="just">
              <a:buFontTx/>
              <a:buNone/>
            </a:pPr>
            <a:endParaRPr lang="en-US" sz="1600" dirty="0">
              <a:effectLst/>
            </a:endParaRPr>
          </a:p>
          <a:p>
            <a:pPr marL="0" indent="0" algn="just">
              <a:buFontTx/>
              <a:buNone/>
            </a:pPr>
            <a:r>
              <a:rPr lang="en-US" sz="1600" dirty="0" smtClean="0">
                <a:effectLst/>
              </a:rPr>
              <a:t>When studying the national traits of different cultures, researchers usually restrict their observations to the following: attitude to power, love for the motherland, the organization of space, attitude to time, to private life, to wealth, the feeling of humor and some others. Culture makes it possible for every nation to realize its difference from others, uniqueness and specificity. </a:t>
            </a:r>
          </a:p>
          <a:p>
            <a:pPr marL="0" indent="0" algn="r">
              <a:buFontTx/>
              <a:buNone/>
            </a:pPr>
            <a:r>
              <a:rPr lang="en-US" sz="1600" dirty="0" smtClean="0">
                <a:effectLst/>
              </a:rPr>
              <a:t>The notion “culture” as Grand Encyclopedic dictionary (1998) explains it is a “historically defined level of human society, creativity, and abilities of a human being, expressed in types and forms of organizing the life and activity of people, in their interrelations as well as in material and spiritual values, in a narrower sense, culture is the sphere of human spiritual life.” Speaking about culture and cognition one can add that culture’s reality and dynamic force lie in the acting of its community members (Chang, 2005). Individual mental representations of the world create the national culture which is “self-contained and adequate” (</a:t>
            </a:r>
            <a:r>
              <a:rPr lang="en-US" sz="1600" dirty="0" err="1" smtClean="0">
                <a:effectLst/>
              </a:rPr>
              <a:t>Sperber</a:t>
            </a:r>
            <a:r>
              <a:rPr lang="en-US" sz="1600" dirty="0" smtClean="0">
                <a:effectLst/>
              </a:rPr>
              <a:t>, 1996). </a:t>
            </a:r>
            <a:endParaRPr lang="ru-RU" sz="1600" dirty="0">
              <a:effectLst/>
            </a:endParaRPr>
          </a:p>
        </p:txBody>
      </p:sp>
    </p:spTree>
    <p:extLst>
      <p:ext uri="{BB962C8B-B14F-4D97-AF65-F5344CB8AC3E}">
        <p14:creationId xmlns:p14="http://schemas.microsoft.com/office/powerpoint/2010/main" val="173448407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rot="20546508">
            <a:off x="895831" y="2197893"/>
            <a:ext cx="7710953" cy="2062103"/>
          </a:xfrm>
          <a:prstGeom prst="rect">
            <a:avLst/>
          </a:prstGeom>
        </p:spPr>
        <p:txBody>
          <a:bodyPr wrap="square">
            <a:spAutoFit/>
          </a:bodyPr>
          <a:lstStyle/>
          <a:p>
            <a:pPr algn="ctr"/>
            <a:r>
              <a:rPr lang="en-US" sz="1600" dirty="0">
                <a:solidFill>
                  <a:schemeClr val="bg1"/>
                </a:solidFill>
              </a:rPr>
              <a:t>The question about how representatives of different cultures perceive nature around them remains unanswered. It must be admitted though that some attempts of </a:t>
            </a:r>
            <a:r>
              <a:rPr lang="en-US" sz="1600" dirty="0" err="1">
                <a:solidFill>
                  <a:schemeClr val="bg1"/>
                </a:solidFill>
              </a:rPr>
              <a:t>culturological</a:t>
            </a:r>
            <a:r>
              <a:rPr lang="en-US" sz="1600" dirty="0">
                <a:solidFill>
                  <a:schemeClr val="bg1"/>
                </a:solidFill>
              </a:rPr>
              <a:t> analysis of literary works abundant with pictures of nature have been made. A cognitive study of landscape in British and American </a:t>
            </a:r>
            <a:r>
              <a:rPr lang="en-US" sz="1600" dirty="0" err="1">
                <a:solidFill>
                  <a:schemeClr val="bg1"/>
                </a:solidFill>
              </a:rPr>
              <a:t>linguoculture</a:t>
            </a:r>
            <a:r>
              <a:rPr lang="en-US" sz="1600" dirty="0">
                <a:solidFill>
                  <a:schemeClr val="bg1"/>
                </a:solidFill>
              </a:rPr>
              <a:t> is presented in the Candidate’s dissertation of O.V. </a:t>
            </a:r>
            <a:r>
              <a:rPr lang="en-US" sz="1600" dirty="0" err="1">
                <a:solidFill>
                  <a:schemeClr val="bg1"/>
                </a:solidFill>
              </a:rPr>
              <a:t>Gavrilenko</a:t>
            </a:r>
            <a:r>
              <a:rPr lang="en-US" sz="1600" dirty="0">
                <a:solidFill>
                  <a:schemeClr val="bg1"/>
                </a:solidFill>
              </a:rPr>
              <a:t> (2010). The author of the thesis proclaimed the absence of any complex research of comprehending landscape originality objectified in the national cultures of the globe. </a:t>
            </a:r>
            <a:endParaRPr lang="ru-RU" sz="1600" dirty="0">
              <a:solidFill>
                <a:schemeClr val="bg1"/>
              </a:solidFill>
            </a:endParaRPr>
          </a:p>
        </p:txBody>
      </p:sp>
    </p:spTree>
    <p:extLst>
      <p:ext uri="{BB962C8B-B14F-4D97-AF65-F5344CB8AC3E}">
        <p14:creationId xmlns:p14="http://schemas.microsoft.com/office/powerpoint/2010/main" val="372928590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35020" y="1752631"/>
            <a:ext cx="7869708" cy="4247317"/>
          </a:xfrm>
          <a:prstGeom prst="rect">
            <a:avLst/>
          </a:prstGeom>
        </p:spPr>
        <p:txBody>
          <a:bodyPr wrap="square">
            <a:spAutoFit/>
          </a:bodyPr>
          <a:lstStyle/>
          <a:p>
            <a:r>
              <a:rPr lang="en-US" dirty="0">
                <a:solidFill>
                  <a:srgbClr val="FFFFFF"/>
                </a:solidFill>
              </a:rPr>
              <a:t>Contemporary Russian researcher V.P. </a:t>
            </a:r>
            <a:r>
              <a:rPr lang="en-US" dirty="0" err="1">
                <a:solidFill>
                  <a:srgbClr val="FFFFFF"/>
                </a:solidFill>
              </a:rPr>
              <a:t>Shestakov</a:t>
            </a:r>
            <a:r>
              <a:rPr lang="en-US" dirty="0">
                <a:solidFill>
                  <a:srgbClr val="FFFFFF"/>
                </a:solidFill>
              </a:rPr>
              <a:t> (2010), the author of a remarkable book “British Character and National Literature” stresses the necessity of </a:t>
            </a:r>
            <a:r>
              <a:rPr lang="en-US" dirty="0" err="1">
                <a:solidFill>
                  <a:srgbClr val="FFFFFF"/>
                </a:solidFill>
              </a:rPr>
              <a:t>culturological</a:t>
            </a:r>
            <a:r>
              <a:rPr lang="en-US" dirty="0">
                <a:solidFill>
                  <a:srgbClr val="FFFFFF"/>
                </a:solidFill>
              </a:rPr>
              <a:t> study of fiction for a deeper understanding of British mentality. Taking this idea into consideration we suppose to make our contribution to the survey of English literature; the aim of the work is to shed light on some characteristics of the British nation and to determine the attitude of English writers to their compatriots, their frame of mind and habits and ways of their everyday life. Works of fiction give additional material to the information a reader can gather from scientific and popular publications of psychologists, ethnologists, politicians, and others. Artistic literary works create a </a:t>
            </a:r>
            <a:r>
              <a:rPr lang="en-US" dirty="0" err="1">
                <a:solidFill>
                  <a:srgbClr val="FFFFFF"/>
                </a:solidFill>
              </a:rPr>
              <a:t>linguoculturological</a:t>
            </a:r>
            <a:r>
              <a:rPr lang="en-US" dirty="0">
                <a:solidFill>
                  <a:srgbClr val="FFFFFF"/>
                </a:solidFill>
              </a:rPr>
              <a:t> portrait of a nation and enable to see the common traits in people’s behavior that unite all the nations. The latter may serve as a guarantee of peace and understanding in the whole world (</a:t>
            </a:r>
            <a:r>
              <a:rPr lang="en-US" dirty="0" err="1">
                <a:solidFill>
                  <a:srgbClr val="FFFFFF"/>
                </a:solidFill>
              </a:rPr>
              <a:t>Ter-Minasova</a:t>
            </a:r>
            <a:r>
              <a:rPr lang="en-US" dirty="0">
                <a:solidFill>
                  <a:srgbClr val="FFFFFF"/>
                </a:solidFill>
              </a:rPr>
              <a:t>, 2008). </a:t>
            </a:r>
            <a:endParaRPr lang="ru-RU" dirty="0">
              <a:solidFill>
                <a:srgbClr val="FFFFFF"/>
              </a:solidFill>
            </a:endParaRPr>
          </a:p>
        </p:txBody>
      </p:sp>
    </p:spTree>
    <p:extLst>
      <p:ext uri="{BB962C8B-B14F-4D97-AF65-F5344CB8AC3E}">
        <p14:creationId xmlns:p14="http://schemas.microsoft.com/office/powerpoint/2010/main" val="109077934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712788" y="1564342"/>
            <a:ext cx="7716837" cy="1447800"/>
          </a:xfrm>
        </p:spPr>
        <p:txBody>
          <a:bodyPr/>
          <a:lstStyle/>
          <a:p>
            <a:r>
              <a:rPr lang="en-US" sz="2800" dirty="0"/>
              <a:t>National characters of the English and the Russians in their attitude to nature </a:t>
            </a:r>
            <a:r>
              <a:rPr lang="ru-RU" sz="2800" dirty="0"/>
              <a:t/>
            </a:r>
            <a:br>
              <a:rPr lang="ru-RU" sz="2800" dirty="0"/>
            </a:br>
            <a:endParaRPr lang="ru-RU" sz="2800" dirty="0"/>
          </a:p>
        </p:txBody>
      </p:sp>
      <p:sp>
        <p:nvSpPr>
          <p:cNvPr id="3" name="Содержимое 2"/>
          <p:cNvSpPr>
            <a:spLocks noGrp="1"/>
          </p:cNvSpPr>
          <p:nvPr>
            <p:ph idx="1"/>
          </p:nvPr>
        </p:nvSpPr>
        <p:spPr/>
        <p:txBody>
          <a:bodyPr>
            <a:normAutofit fontScale="92500" lnSpcReduction="10000"/>
          </a:bodyPr>
          <a:lstStyle/>
          <a:p>
            <a:pPr marL="0" indent="0" algn="just">
              <a:buNone/>
            </a:pPr>
            <a:r>
              <a:rPr lang="en-US" dirty="0">
                <a:effectLst/>
              </a:rPr>
              <a:t>The dominant trait of the English national character which distinguishes them from Russians is their “private territory” or so called “privacy”. It is interesting to note that Russians do not recognize this quality of the English as a positive one; it is associated with “philistinism” and individualism (</a:t>
            </a:r>
            <a:r>
              <a:rPr lang="en-US" dirty="0" err="1">
                <a:effectLst/>
              </a:rPr>
              <a:t>Kuzmenkova</a:t>
            </a:r>
            <a:r>
              <a:rPr lang="en-US" dirty="0">
                <a:effectLst/>
              </a:rPr>
              <a:t>, 2005), hence it is regarded negatively in Russian milieu. But with time on and the acquisition of ever new information about the English this property is no longer considered contradictory. </a:t>
            </a:r>
            <a:endParaRPr lang="ru-RU" dirty="0">
              <a:effectLst/>
            </a:endParaRPr>
          </a:p>
          <a:p>
            <a:pPr marL="0" indent="0">
              <a:buNone/>
            </a:pPr>
            <a:endParaRPr lang="ru-RU" dirty="0"/>
          </a:p>
        </p:txBody>
      </p:sp>
    </p:spTree>
    <p:extLst>
      <p:ext uri="{BB962C8B-B14F-4D97-AF65-F5344CB8AC3E}">
        <p14:creationId xmlns:p14="http://schemas.microsoft.com/office/powerpoint/2010/main" val="396431912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rot="21117389">
            <a:off x="657698" y="2279857"/>
            <a:ext cx="7801671" cy="3139321"/>
          </a:xfrm>
          <a:prstGeom prst="rect">
            <a:avLst/>
          </a:prstGeom>
        </p:spPr>
        <p:txBody>
          <a:bodyPr wrap="square">
            <a:spAutoFit/>
          </a:bodyPr>
          <a:lstStyle/>
          <a:p>
            <a:r>
              <a:rPr lang="en-US" dirty="0">
                <a:solidFill>
                  <a:srgbClr val="FFFFFF"/>
                </a:solidFill>
              </a:rPr>
              <a:t>As is well-known, the English are “a sentimental society” (Hill, 1992), and since the times immemorial they have treated nature with enormous love and gentleness as if it were an alive creature, they simply worship it. Nature, landscape become the place of their everyday life, an area of love as well as of quarrels and conflicts. Suffice it to say that the writers who portray their characters against the background of magnificent English landscape spare no </a:t>
            </a:r>
            <a:r>
              <a:rPr lang="en-US" dirty="0" err="1">
                <a:solidFill>
                  <a:srgbClr val="FFFFFF"/>
                </a:solidFill>
              </a:rPr>
              <a:t>colour</a:t>
            </a:r>
            <a:r>
              <a:rPr lang="en-US" dirty="0">
                <a:solidFill>
                  <a:srgbClr val="FFFFFF"/>
                </a:solidFill>
              </a:rPr>
              <a:t> to render its beauty and demonstrate all </a:t>
            </a:r>
            <a:r>
              <a:rPr lang="en-US" dirty="0" err="1">
                <a:solidFill>
                  <a:srgbClr val="FFFFFF"/>
                </a:solidFill>
              </a:rPr>
              <a:t>linguostylistic</a:t>
            </a:r>
            <a:r>
              <a:rPr lang="en-US" dirty="0">
                <a:solidFill>
                  <a:srgbClr val="FFFFFF"/>
                </a:solidFill>
              </a:rPr>
              <a:t> riches of the language. Shall we find the proof of the fact that the English are really sentimental in their attitude to the house, to the lawn in front of it and still follow the motto “My house is my castle”? </a:t>
            </a:r>
            <a:endParaRPr lang="ru-RU" dirty="0">
              <a:solidFill>
                <a:srgbClr val="FFFFFF"/>
              </a:solidFill>
            </a:endParaRPr>
          </a:p>
        </p:txBody>
      </p:sp>
    </p:spTree>
    <p:extLst>
      <p:ext uri="{BB962C8B-B14F-4D97-AF65-F5344CB8AC3E}">
        <p14:creationId xmlns:p14="http://schemas.microsoft.com/office/powerpoint/2010/main" val="374132482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54586" y="1780887"/>
            <a:ext cx="7336746" cy="3693319"/>
          </a:xfrm>
          <a:prstGeom prst="rect">
            <a:avLst/>
          </a:prstGeom>
        </p:spPr>
        <p:txBody>
          <a:bodyPr wrap="square">
            <a:spAutoFit/>
          </a:bodyPr>
          <a:lstStyle/>
          <a:p>
            <a:r>
              <a:rPr lang="en-US" dirty="0">
                <a:solidFill>
                  <a:srgbClr val="FFFFFF"/>
                </a:solidFill>
              </a:rPr>
              <a:t>Soon after the “blossoming” Victorian epoch there emerges a writer, whose genius unveils the inner world of his literary characters on the background of nature; he stands for the human dignity of a person who is seeking for harmony with nature, intellect, and emotions. We are speaking about D.H. Lawrence, a master of detailed and penetrating psychological portraits of his characters depicted “with utmost delicacy of touch and subtlety of understanding” (Arnold &amp; </a:t>
            </a:r>
            <a:r>
              <a:rPr lang="en-US" dirty="0" err="1">
                <a:solidFill>
                  <a:srgbClr val="FFFFFF"/>
                </a:solidFill>
              </a:rPr>
              <a:t>Diakonova</a:t>
            </a:r>
            <a:r>
              <a:rPr lang="en-US" dirty="0">
                <a:solidFill>
                  <a:srgbClr val="FFFFFF"/>
                </a:solidFill>
              </a:rPr>
              <a:t>, 1967). A real Englishman, he created dazzling unforgettable individualities quite different from those living on the Continent. The stories and novels of D.H. Lawrence are indicative of the image of the motherland as “a fenced front garden” (</a:t>
            </a:r>
            <a:r>
              <a:rPr lang="en-US" dirty="0" err="1">
                <a:solidFill>
                  <a:srgbClr val="FFFFFF"/>
                </a:solidFill>
              </a:rPr>
              <a:t>Ovchinnikov</a:t>
            </a:r>
            <a:r>
              <a:rPr lang="en-US" dirty="0">
                <a:solidFill>
                  <a:srgbClr val="FFFFFF"/>
                </a:solidFill>
              </a:rPr>
              <a:t>, 2008). </a:t>
            </a:r>
            <a:endParaRPr lang="ru-RU" dirty="0">
              <a:solidFill>
                <a:srgbClr val="FFFFFF"/>
              </a:solidFill>
            </a:endParaRPr>
          </a:p>
        </p:txBody>
      </p:sp>
    </p:spTree>
    <p:extLst>
      <p:ext uri="{BB962C8B-B14F-4D97-AF65-F5344CB8AC3E}">
        <p14:creationId xmlns:p14="http://schemas.microsoft.com/office/powerpoint/2010/main" val="290094444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73152" y="2705952"/>
            <a:ext cx="7529519" cy="3693319"/>
          </a:xfrm>
          <a:prstGeom prst="rect">
            <a:avLst/>
          </a:prstGeom>
        </p:spPr>
        <p:txBody>
          <a:bodyPr wrap="square">
            <a:spAutoFit/>
          </a:bodyPr>
          <a:lstStyle/>
          <a:p>
            <a:r>
              <a:rPr lang="en-US" dirty="0">
                <a:solidFill>
                  <a:srgbClr val="FFFFFF"/>
                </a:solidFill>
              </a:rPr>
              <a:t>Extracts from D.H. Lawrence’s story “England, My England” (Lawrence, 1977) were randomized for analysis. The cognitive approach to the material studied that is undertaken here allows to discover a lot of new hues and shades in the English character and come to additional knowledge and conclusions about English mentality. As for the method the text is subjected to a complex of literary, </a:t>
            </a:r>
            <a:r>
              <a:rPr lang="en-US" dirty="0" err="1">
                <a:solidFill>
                  <a:srgbClr val="FFFFFF"/>
                </a:solidFill>
              </a:rPr>
              <a:t>linguostylistic</a:t>
            </a:r>
            <a:r>
              <a:rPr lang="en-US" dirty="0">
                <a:solidFill>
                  <a:srgbClr val="FFFFFF"/>
                </a:solidFill>
              </a:rPr>
              <a:t>, and </a:t>
            </a:r>
            <a:r>
              <a:rPr lang="en-US" dirty="0" err="1">
                <a:solidFill>
                  <a:srgbClr val="FFFFFF"/>
                </a:solidFill>
              </a:rPr>
              <a:t>culturological</a:t>
            </a:r>
            <a:r>
              <a:rPr lang="en-US" dirty="0">
                <a:solidFill>
                  <a:srgbClr val="FFFFFF"/>
                </a:solidFill>
              </a:rPr>
              <a:t> analysis for revealing the author’s communicative intention and for finding answers to the questions that we consider very important. The hypothesis of this research is giving an answer to the question if one’s own house (“home, sweet home”), private territory (“My house is my castle”), so-called isolation (privacy), and surrounding nature are indeed prior for the English nation. </a:t>
            </a:r>
            <a:endParaRPr lang="ru-RU" dirty="0">
              <a:solidFill>
                <a:srgbClr val="FFFFFF"/>
              </a:solidFill>
            </a:endParaRPr>
          </a:p>
        </p:txBody>
      </p:sp>
    </p:spTree>
    <p:extLst>
      <p:ext uri="{BB962C8B-B14F-4D97-AF65-F5344CB8AC3E}">
        <p14:creationId xmlns:p14="http://schemas.microsoft.com/office/powerpoint/2010/main" val="349874745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87604" y="1241577"/>
            <a:ext cx="8209898" cy="5078314"/>
          </a:xfrm>
          <a:prstGeom prst="rect">
            <a:avLst/>
          </a:prstGeom>
        </p:spPr>
        <p:txBody>
          <a:bodyPr wrap="square">
            <a:spAutoFit/>
          </a:bodyPr>
          <a:lstStyle/>
          <a:p>
            <a:r>
              <a:rPr lang="en-US" dirty="0">
                <a:solidFill>
                  <a:srgbClr val="FFFFFF"/>
                </a:solidFill>
              </a:rPr>
              <a:t>In the story “England, My England” the author introduces the main character, young husband Egbert toiling with joy and inspiration his own piece of land: “He was working on the edge of the common, beyond the small brook that ran in the dip at the bottom of the garden, carrying the garden path in continuation from the plank bridge on to the common. He had cut the rough turf and bracken, leaving the grey, </a:t>
            </a:r>
            <a:r>
              <a:rPr lang="en-US" dirty="0" err="1">
                <a:solidFill>
                  <a:srgbClr val="FFFFFF"/>
                </a:solidFill>
              </a:rPr>
              <a:t>dryish</a:t>
            </a:r>
            <a:r>
              <a:rPr lang="en-US" dirty="0">
                <a:solidFill>
                  <a:srgbClr val="FFFFFF"/>
                </a:solidFill>
              </a:rPr>
              <a:t> soil bare.” </a:t>
            </a:r>
            <a:endParaRPr lang="en-US" dirty="0" smtClean="0">
              <a:solidFill>
                <a:srgbClr val="FFFFFF"/>
              </a:solidFill>
            </a:endParaRPr>
          </a:p>
          <a:p>
            <a:endParaRPr lang="ru-RU" dirty="0">
              <a:solidFill>
                <a:srgbClr val="FFFFFF"/>
              </a:solidFill>
            </a:endParaRPr>
          </a:p>
          <a:p>
            <a:pPr algn="r"/>
            <a:r>
              <a:rPr lang="en-US" dirty="0">
                <a:solidFill>
                  <a:srgbClr val="FFFFFF"/>
                </a:solidFill>
              </a:rPr>
              <a:t>The author draws a remarkable picture of nature, worthy of the brush of a painter, making almost a mysterious effect on the reader. The enumeration of divergent plants and flowers fills the text with fresh air and the scent of the field and forest. The reader perceives the text not only with his/her eyes but with other senses as well. Such a text can be called all-embracing, i.e. combining different arts, as together with the description of the common it depicts the picture of nature with paints (white, purple, </a:t>
            </a:r>
            <a:r>
              <a:rPr lang="en-US" dirty="0" err="1">
                <a:solidFill>
                  <a:srgbClr val="FFFFFF"/>
                </a:solidFill>
              </a:rPr>
              <a:t>flamy</a:t>
            </a:r>
            <a:r>
              <a:rPr lang="en-US" dirty="0">
                <a:solidFill>
                  <a:srgbClr val="FFFFFF"/>
                </a:solidFill>
              </a:rPr>
              <a:t>, green, red, yellow), and fills it with musical sounds of running water (the small brook that ran), and fragrant aroma (the earth amid flowers blossoming), more than that, one seems to touch the earth (shaggy wildness). </a:t>
            </a:r>
            <a:endParaRPr lang="ru-RU" dirty="0">
              <a:solidFill>
                <a:srgbClr val="FFFFFF"/>
              </a:solidFill>
            </a:endParaRPr>
          </a:p>
        </p:txBody>
      </p:sp>
    </p:spTree>
    <p:extLst>
      <p:ext uri="{BB962C8B-B14F-4D97-AF65-F5344CB8AC3E}">
        <p14:creationId xmlns:p14="http://schemas.microsoft.com/office/powerpoint/2010/main" val="228289977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Небо">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Sky">
      <a:majorFont>
        <a:latin typeface="Arial Rounded MT Bold"/>
        <a:ea typeface=""/>
        <a:cs typeface=""/>
        <a:font script="Jpan" typeface="ＭＳ Ｐゴシック"/>
        <a:font script="Hans" typeface="宋体"/>
        <a:font script="Hant" typeface="新細明體"/>
      </a:majorFont>
      <a:minorFont>
        <a:latin typeface="Arial Rounded MT Bold"/>
        <a:ea typeface=""/>
        <a:cs typeface=""/>
        <a:font script="Jpan" typeface="ＭＳ Ｐゴシック"/>
        <a:font script="Hans" typeface="宋体"/>
        <a:font script="Hant" typeface="新細明體"/>
      </a:minorFont>
    </a:fontScheme>
    <a:fmtScheme name="Sky">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Небо.thmx</Template>
  <TotalTime>29</TotalTime>
  <Words>3197</Words>
  <Application>Microsoft Macintosh PowerPoint</Application>
  <PresentationFormat>Экран (4:3)</PresentationFormat>
  <Paragraphs>32</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Небо</vt:lpstr>
      <vt:lpstr>                      BRITISH AND RUSSIAN ATTITUDE TO NATURE REFLECTED IN FICTION  </vt:lpstr>
      <vt:lpstr>Презентация PowerPoint</vt:lpstr>
      <vt:lpstr>Презентация PowerPoint</vt:lpstr>
      <vt:lpstr>Презентация PowerPoint</vt:lpstr>
      <vt:lpstr>National characters of the English and the Russians in their attitude to nature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Conclusion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BRITISH AND RUSSIAN ATTITUDE TO NATURE REFLECTED IN FICTION  </dc:title>
  <dc:creator>Artem Masyutenko</dc:creator>
  <cp:lastModifiedBy>Artem Masyutenko</cp:lastModifiedBy>
  <cp:revision>3</cp:revision>
  <dcterms:created xsi:type="dcterms:W3CDTF">2015-04-02T09:56:48Z</dcterms:created>
  <dcterms:modified xsi:type="dcterms:W3CDTF">2015-04-02T10:26:16Z</dcterms:modified>
</cp:coreProperties>
</file>